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64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801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профилактики подросткового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3\Desktop\класс 200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0535" y="2276872"/>
            <a:ext cx="561662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946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Проводите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Повышайте свои знания и навыки по вопросам профилактики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образовательной среде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к3\Desktop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5366" y="2492896"/>
            <a:ext cx="7056784" cy="398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383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1.Уделяйте время профилактике травли, по возможности, еженедельно.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КОНКРЕТНЫЕ ШАГИ:</a:t>
            </a:r>
          </a:p>
        </p:txBody>
      </p:sp>
      <p:pic>
        <p:nvPicPr>
          <p:cNvPr id="2050" name="Picture 2" descr="C:\Users\к3\Desktop\травли не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21480"/>
            <a:ext cx="6768752" cy="363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091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2.Установите и поддерживайте правила коллектива, направленные на профилактику травли.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правил класса, касающихся неприятия травли: Я помогаю своему классу быть свободным от травли, потому что: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отношусь к другим так, как хочу, чтобы относились ко мне.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Если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вижу, что кого-то травят – я не молчу и говорю об этом.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уважаю различия в людях и признаю право каждого иметь свои ценности.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стараюсь быть дружелюбным по отношению к окружающим.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00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3.Уделяйте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 социальному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климату коллективе.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на межличностные отношения. Социометрия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 разработан Дж.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Моренко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социометрический тест предназначен для диагностики эмоциональных связей т.е. взаимных симпатий между членами группы и решения следующих задач: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а)измерение степени сплоченности-разобщенности в группе;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б)выявление соотносительного авторитета членов групп по признакам симпатии-антипатии (лидеры, звезды, отвергнутые)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в)обнаружение внутригрупповых сплоченных образований во главе с неформальными лидерами.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8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548680"/>
            <a:ext cx="7408333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проводите тематические встречи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к3\Desktop\Profilaktika-v-shko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0962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933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Организуйте просмотры фильмов, чтение отрывков из книг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Создайте пространство для театральных постановок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Фильмы: «Телекинез» (2013), «Чучело» (1983), «Финал» (2010), «Стрелок» (2012), «Все умрут, а я останусь» (2008), «Сердце Америки» (2002), «Признание»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к3\Desktop\728x563_1_8f63d61626063dc6c3e151a9b342328b@900x696_0xac120003_1300881647166064569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5132" y="3491080"/>
            <a:ext cx="3251076" cy="242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к3\Desktop\все умрут, а я останусь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456384" cy="254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к3\Desktop\телекинез 201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35137"/>
            <a:ext cx="26116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857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оценку распространенности травли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вопроса с позиции свидетеля: Вспомни, пожалуйста, случалось ли тебе за последний месяц в классе (не считая каникул) ВИДЕТЬ или СЛЫШАТЬ, как…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3514611"/>
              </p:ext>
            </p:extLst>
          </p:nvPr>
        </p:nvGraphicFramePr>
        <p:xfrm>
          <a:off x="971599" y="2789128"/>
          <a:ext cx="7776864" cy="3232159"/>
        </p:xfrm>
        <a:graphic>
          <a:graphicData uri="http://schemas.openxmlformats.org/drawingml/2006/table">
            <a:tbl>
              <a:tblPr firstRow="1" firstCol="1" bandRow="1"/>
              <a:tblGrid>
                <a:gridCol w="4577445"/>
                <a:gridCol w="925720"/>
                <a:gridCol w="805539"/>
                <a:gridCol w="805539"/>
                <a:gridCol w="662621"/>
              </a:tblGrid>
              <a:tr h="881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ситуации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 разу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1-2 раза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3-4 раза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и более раз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Ставили кого-то в неловкую ситуацию, чтобы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людям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 смешно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Говорили про чей-то внешний вид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Показывали кому-то неприличные жесты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Обзывали кого-то, придумывал ему(ей)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неприятные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клички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5113" y="2805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04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099876"/>
              </p:ext>
            </p:extLst>
          </p:nvPr>
        </p:nvGraphicFramePr>
        <p:xfrm>
          <a:off x="467544" y="549523"/>
          <a:ext cx="8208913" cy="6044692"/>
        </p:xfrm>
        <a:graphic>
          <a:graphicData uri="http://schemas.openxmlformats.org/drawingml/2006/table">
            <a:tbl>
              <a:tblPr firstRow="1" firstCol="1" bandRow="1"/>
              <a:tblGrid>
                <a:gridCol w="4833285"/>
                <a:gridCol w="997345"/>
                <a:gridCol w="1227501"/>
                <a:gridCol w="1150782"/>
              </a:tblGrid>
              <a:tr h="1605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сталкивался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подобных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ситуациях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«жертвой»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инициатором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подобных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кого-то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школы рассказывали другим неправду,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чтобы они не общались с ним (с ней)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 кого-то говорили другим, что с ним (с ней) не нужно ходить гулять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кем-то отказывались работать в одной команде над школьными проектами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ком-то специально шептались с другими, когда он (она) проходил(а) мимо, или, наоборот, замолкали, глядя при этом на него (нее)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Давали своим видом и взглядом понять кому-то, что не желают быть с ним (с ней) в одной компании и делать что-то вместе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Отправляли про кого-то записку, что он (она) больше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принадлежит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общей компании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17" marR="31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909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0035516"/>
              </p:ext>
            </p:extLst>
          </p:nvPr>
        </p:nvGraphicFramePr>
        <p:xfrm>
          <a:off x="971600" y="764705"/>
          <a:ext cx="7200801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3809669"/>
                <a:gridCol w="856612"/>
                <a:gridCol w="745403"/>
                <a:gridCol w="856612"/>
                <a:gridCol w="932505"/>
              </a:tblGrid>
              <a:tr h="48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ситуации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Скорее нет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Скорее да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Учителя относятся к ученикам уважительно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Ученики относятся уважительно друг к другу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Взрослые по отношению к ученикам в школе ведут себя справедливо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учителей хорошие контакты между собой, многие дружат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между учениками возник конфликт или спор, его легко можно разрешить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Школьные правила одинаковы для всех, если их не соблюдать, последствия будут одинаковы для любого ученика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1323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05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</TotalTime>
  <Words>541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Методы профилактики подросткового буллинга</vt:lpstr>
      <vt:lpstr>КОНКРЕТНЫЕ ШАГИ: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профилактики подросткового буллинга</dc:title>
  <dc:creator>к3</dc:creator>
  <cp:lastModifiedBy>RePack by SPecialiST</cp:lastModifiedBy>
  <cp:revision>14</cp:revision>
  <dcterms:created xsi:type="dcterms:W3CDTF">2023-04-13T04:34:03Z</dcterms:created>
  <dcterms:modified xsi:type="dcterms:W3CDTF">2023-11-28T04:49:10Z</dcterms:modified>
</cp:coreProperties>
</file>